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1311" r:id="rId3"/>
    <p:sldId id="1312" r:id="rId4"/>
    <p:sldId id="1313" r:id="rId5"/>
    <p:sldId id="1318" r:id="rId6"/>
    <p:sldId id="1319" r:id="rId7"/>
    <p:sldId id="1322" r:id="rId8"/>
    <p:sldId id="1320" r:id="rId9"/>
    <p:sldId id="1321" r:id="rId10"/>
    <p:sldId id="1325" r:id="rId11"/>
    <p:sldId id="1307" r:id="rId12"/>
    <p:sldId id="1330" r:id="rId13"/>
    <p:sldId id="1309" r:id="rId14"/>
    <p:sldId id="1310" r:id="rId15"/>
    <p:sldId id="1326" r:id="rId16"/>
    <p:sldId id="1331" r:id="rId17"/>
    <p:sldId id="1308" r:id="rId18"/>
    <p:sldId id="1327" r:id="rId19"/>
    <p:sldId id="1328" r:id="rId20"/>
    <p:sldId id="1314" r:id="rId21"/>
    <p:sldId id="1332" r:id="rId22"/>
    <p:sldId id="1333" r:id="rId23"/>
    <p:sldId id="1315" r:id="rId24"/>
    <p:sldId id="13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2EA9-8263-5C49-A848-DA8A85C0E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0180D-2496-DE48-8D90-7C77314CC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D5B9B-2878-DD44-BB2E-E86D3D1A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C127F-B106-5C49-A1E1-9B65D806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5AF2F-B52D-F340-B7AB-49987ED2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E2A2-5CAE-3445-893C-4341CB52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39BB5-003F-E141-92F5-2BBEAAF16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47CC6-29FC-884A-BE35-5C9CAE09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023DA-6609-814B-83C1-A2810B93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B0B2-CAEE-4944-B572-9873DBEE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2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4AFFC-EB82-3A41-8544-A0B339158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28EF3-ECC2-D042-9647-4D3B1BBD0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A4479-24E7-904F-A2E4-91D5F85A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E362B-7489-4B47-9992-8F8B594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7F82-7BAD-F24E-8348-6A544634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7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ADF2-53BD-D44D-92B8-762C19CF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EAB5-314D-BA4E-87EC-470E80360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C5B5C-B126-2343-991C-88BCD7BD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970B4-A051-BA49-86C7-B1061002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AFCB-ED19-5E4D-BCBE-FFFD83E1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9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71FE-5803-9044-BB4A-F9D92971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AF847-D51C-D145-A4AB-1459C0898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D0604-1F70-EF43-A9CB-80A041E5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0CBDA-E655-4E47-AB8D-28B8C984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35BDB-46D1-B743-B381-3E29A528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1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1881-B4F3-3440-AC9C-2A23DC0C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C3EE1-42C1-1440-AC2C-D7AFD566D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03582-FCB9-604D-A285-0E3AE6E58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78039-9D43-4F45-A065-236891EB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A20D1-8056-224A-87F6-AD551C27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44403-212E-044D-BD58-2FF08AE7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3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A3CD-8AE4-5147-B028-A2D29A69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F31BE-218D-694E-B4A8-D62CC2AFD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0A9FE-D7D1-8F4F-AD85-9A1FAB320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6FABA-761F-4B44-9787-18FFB41A9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88EE79-D0A1-9242-B1D0-D87A95918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C1A77-9537-3D45-99A3-8662638D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CBC0C-46B8-2741-9861-0B7D6622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6718C-7C1F-AA4B-A05E-BFC143A1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2412-D3D8-C14B-8B77-5D11522A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1F227-EAFE-FE46-A839-C62DEF13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43607-D712-D145-A9FB-D41163AF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B2835-C7F9-9843-8446-D414D62D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5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1BCFA-D210-0C49-919D-FC76E66B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7AA83-32AB-C848-BFF5-952A85F0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54ABD-BA82-2E4A-BCCC-85AFCF05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3822-D5D7-524E-8493-9C90114C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29272-BF54-DE41-902F-DBEAEBC27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2F2E4-5A2A-3548-87C6-9FBC39025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8DC25-BAEE-C84C-901A-BBD243A3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FC598-B6D6-6D4C-B29D-85D19703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DD96B-DD4E-0440-B8C2-43960A66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3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4623-3356-C743-90CB-3BA803A1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FF216-570F-644B-9AEC-C4D2714B4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93C35-D1C3-8841-95D7-E4382BBE4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53A7F-29C9-CE45-A22E-597CE4F1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1066F-7525-574A-98AD-9C3C56CE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D9E85-993E-BD48-B977-5F268D78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19284-54CE-9242-BE1F-3234384A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3DB0-7A2B-BF4A-9814-517F85820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38C7B-5D92-CD42-87AD-1BD76332D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693-CA1B-6949-A7F7-926A44ED8E0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E9F7D-1C65-9D4B-905D-701AF5603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F03EA-B4D5-4D42-8127-FF3D40E97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8D91-9260-0342-80C5-29136E410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ntigenic_vari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Ubiquit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779E-6E17-0A41-9684-3D1A10822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69800-3394-0446-9536-ED11D9D344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3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F731698-B1B5-1A4E-9893-A729FCEF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 Gene regulation happen at the level of DNA?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05E60D33-ADCA-4E4C-89A6-87807BDD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Yes!   We’ve seen examples of chromatin changes---the opening of DNA to allow access of transcription factors and </a:t>
            </a:r>
            <a:r>
              <a:rPr lang="en-US" altLang="en-US" dirty="0" err="1"/>
              <a:t>RNApol</a:t>
            </a:r>
            <a:r>
              <a:rPr lang="en-US" altLang="en-US" dirty="0"/>
              <a:t>….But this is really </a:t>
            </a:r>
            <a:r>
              <a:rPr lang="en-US" altLang="en-US" b="1" i="1" dirty="0"/>
              <a:t>transcription regulation.</a:t>
            </a:r>
            <a:r>
              <a:rPr lang="en-US" altLang="en-US" dirty="0"/>
              <a:t> Read 17-2</a:t>
            </a:r>
          </a:p>
          <a:p>
            <a:endParaRPr lang="en-US" altLang="en-US" b="1" i="1" dirty="0"/>
          </a:p>
          <a:p>
            <a:endParaRPr lang="en-US" altLang="en-US" dirty="0"/>
          </a:p>
          <a:p>
            <a:r>
              <a:rPr lang="en-US" altLang="en-US" dirty="0"/>
              <a:t>Amazingly, a few genes are regulated </a:t>
            </a:r>
            <a:r>
              <a:rPr lang="en-US" altLang="en-US" b="1" i="1" dirty="0"/>
              <a:t>pre-transcription-</a:t>
            </a:r>
            <a:r>
              <a:rPr lang="en-US" altLang="en-US" dirty="0"/>
              <a:t>---at the level of the DNA.   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What? </a:t>
            </a:r>
            <a:r>
              <a:rPr lang="en-US" altLang="en-US" b="1" dirty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en-US" altLang="en-US" b="1" dirty="0">
                <a:solidFill>
                  <a:srgbClr val="FF0000"/>
                </a:solidFill>
              </a:rPr>
              <a:t>  I thought the genome/recipe was unchangeable, in terms of DNA sequence, once we inherited it.  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846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673D4E5-B609-3A4F-858C-2E423CDE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 which proteins are we talking about…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9AFEDD1D-7EDF-C246-B8C4-7FD43D7AF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Proteins expressed by some of our immune system cells (B-cells and T-cells) function to protect us from a huge number and variety of disease-causing infectious agents (pathogens).</a:t>
            </a:r>
          </a:p>
          <a:p>
            <a:endParaRPr lang="en-US" altLang="en-US" dirty="0"/>
          </a:p>
          <a:p>
            <a:r>
              <a:rPr lang="en-US" altLang="en-US" dirty="0"/>
              <a:t>For example B-cells make </a:t>
            </a:r>
            <a:r>
              <a:rPr lang="en-US" altLang="en-US" b="1" i="1" dirty="0"/>
              <a:t>antibodies</a:t>
            </a:r>
            <a:r>
              <a:rPr lang="en-US" altLang="en-US" dirty="0"/>
              <a:t>. (Also called B-cell antigen receptor) Each B-cell we produce makes one type of antibody that will, by chance,  match a certain pathogen we may encounter one day.</a:t>
            </a:r>
          </a:p>
          <a:p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i.e.---I encountered 3-4 different cold viruses this winter…</a:t>
            </a:r>
          </a:p>
        </p:txBody>
      </p:sp>
    </p:spTree>
    <p:extLst>
      <p:ext uri="{BB962C8B-B14F-4D97-AF65-F5344CB8AC3E}">
        <p14:creationId xmlns:p14="http://schemas.microsoft.com/office/powerpoint/2010/main" val="408447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158B-5CEE-D44E-AC75-00A5DA6B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D0B31-CF36-5147-821C-A50A2FE2D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Antibodies are made of 4 different proteins, which assemble to make an active complex capable of binding to antigens (parts of pathogens).</a:t>
            </a:r>
          </a:p>
        </p:txBody>
      </p:sp>
    </p:spTree>
    <p:extLst>
      <p:ext uri="{BB962C8B-B14F-4D97-AF65-F5344CB8AC3E}">
        <p14:creationId xmlns:p14="http://schemas.microsoft.com/office/powerpoint/2010/main" val="16284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>
            <a:extLst>
              <a:ext uri="{FF2B5EF4-FFF2-40B4-BE49-F238E27FC236}">
                <a16:creationId xmlns:a16="http://schemas.microsoft.com/office/drawing/2014/main" id="{A56AA72D-346A-3849-B336-D39ED9DB0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546100"/>
            <a:ext cx="845978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09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5B08BCF7-2052-7A49-9267-5109715C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Antibody diversity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08151C34-7FBA-D84C-8B0C-0D4C73B1F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 is estimated that humans can make 10</a:t>
            </a:r>
            <a:r>
              <a:rPr lang="en-US" altLang="en-US" baseline="30000" dirty="0"/>
              <a:t>12</a:t>
            </a:r>
            <a:r>
              <a:rPr lang="en-US" altLang="en-US" dirty="0"/>
              <a:t> unique antibodies.  </a:t>
            </a:r>
            <a:r>
              <a:rPr lang="en-US" altLang="en-US" dirty="0" err="1"/>
              <a:t>Wooooosh</a:t>
            </a:r>
            <a:r>
              <a:rPr lang="en-US" altLang="en-US" dirty="0"/>
              <a:t>!</a:t>
            </a:r>
          </a:p>
          <a:p>
            <a:endParaRPr lang="en-US" altLang="en-US" baseline="30000" dirty="0"/>
          </a:p>
          <a:p>
            <a:r>
              <a:rPr lang="en-US" altLang="en-US" dirty="0"/>
              <a:t>According to the central dogma, this would  require 10</a:t>
            </a:r>
            <a:r>
              <a:rPr lang="en-US" altLang="en-US" baseline="30000" dirty="0"/>
              <a:t>12</a:t>
            </a:r>
            <a:r>
              <a:rPr lang="en-US" altLang="en-US" dirty="0"/>
              <a:t> different genes with unique sequence to produce unique proteins. </a:t>
            </a:r>
          </a:p>
          <a:p>
            <a:r>
              <a:rPr lang="en-US" altLang="en-US" dirty="0"/>
              <a:t>This can’t be explained in terms of antibody genes---we don’t have 10</a:t>
            </a:r>
            <a:r>
              <a:rPr lang="en-US" altLang="en-US" baseline="30000" dirty="0"/>
              <a:t>12</a:t>
            </a:r>
            <a:r>
              <a:rPr lang="en-US" altLang="en-US" dirty="0"/>
              <a:t> antibody genes.  In fact we have fewer than 30,000 protein encoding genes in total! </a:t>
            </a:r>
          </a:p>
        </p:txBody>
      </p:sp>
    </p:spTree>
    <p:extLst>
      <p:ext uri="{BB962C8B-B14F-4D97-AF65-F5344CB8AC3E}">
        <p14:creationId xmlns:p14="http://schemas.microsoft.com/office/powerpoint/2010/main" val="304067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C7985DE-223E-E547-A39A-D25AA481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Mechanism?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A6C78CBF-B16C-4B42-997E-82BF7595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015484" cy="48895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DNA rearrangements of just a few genes.  Our antibody proteins are actually encoded by DNA arranged in gene segments.</a:t>
            </a:r>
          </a:p>
          <a:p>
            <a:endParaRPr lang="en-US" altLang="en-US" sz="3200" dirty="0"/>
          </a:p>
          <a:p>
            <a:r>
              <a:rPr lang="en-US" altLang="en-US" sz="3200" i="1" dirty="0"/>
              <a:t>Prior to transcription</a:t>
            </a:r>
            <a:r>
              <a:rPr lang="en-US" altLang="en-US" sz="3200" dirty="0"/>
              <a:t>, these gene segments are cut and pasted together in random combinations. </a:t>
            </a:r>
          </a:p>
          <a:p>
            <a:endParaRPr lang="en-US" altLang="en-US" sz="3200" dirty="0"/>
          </a:p>
          <a:p>
            <a:r>
              <a:rPr lang="en-US" altLang="en-US" sz="3200" dirty="0"/>
              <a:t>Each B-cell will make a unique version of the antibody gene.</a:t>
            </a:r>
          </a:p>
        </p:txBody>
      </p:sp>
    </p:spTree>
    <p:extLst>
      <p:ext uri="{BB962C8B-B14F-4D97-AF65-F5344CB8AC3E}">
        <p14:creationId xmlns:p14="http://schemas.microsoft.com/office/powerpoint/2010/main" val="239917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D891-86C9-7645-B766-ADFFDE83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9A70-0399-7B44-AE26-3EBEC0EB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" y="1825625"/>
            <a:ext cx="11067197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Aspects of this process resemble alternative splicing..</a:t>
            </a:r>
          </a:p>
          <a:p>
            <a:endParaRPr lang="en-US" sz="3600" dirty="0"/>
          </a:p>
          <a:p>
            <a:r>
              <a:rPr lang="en-US" sz="3600" dirty="0"/>
              <a:t>Keep in mind this occurs pre-transcription!  It is occurring right now in cells of your bone marrow which are developing from  blood stem cells into B-cells. </a:t>
            </a:r>
          </a:p>
          <a:p>
            <a:endParaRPr lang="en-US" sz="3600" dirty="0"/>
          </a:p>
          <a:p>
            <a:r>
              <a:rPr lang="en-US" sz="3600" dirty="0"/>
              <a:t>Section 17.9---programmed DNA rearrangements.  </a:t>
            </a:r>
          </a:p>
        </p:txBody>
      </p:sp>
    </p:spTree>
    <p:extLst>
      <p:ext uri="{BB962C8B-B14F-4D97-AF65-F5344CB8AC3E}">
        <p14:creationId xmlns:p14="http://schemas.microsoft.com/office/powerpoint/2010/main" val="162761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3">
            <a:extLst>
              <a:ext uri="{FF2B5EF4-FFF2-40B4-BE49-F238E27FC236}">
                <a16:creationId xmlns:a16="http://schemas.microsoft.com/office/drawing/2014/main" id="{F1DBCC1E-9083-3842-A4AC-5EEAFA37B98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58" r="-47058"/>
          <a:stretch>
            <a:fillRect/>
          </a:stretch>
        </p:blipFill>
        <p:spPr>
          <a:xfrm>
            <a:off x="409433" y="123825"/>
            <a:ext cx="12028631" cy="6615310"/>
          </a:xfrm>
        </p:spPr>
      </p:pic>
    </p:spTree>
    <p:extLst>
      <p:ext uri="{BB962C8B-B14F-4D97-AF65-F5344CB8AC3E}">
        <p14:creationId xmlns:p14="http://schemas.microsoft.com/office/powerpoint/2010/main" val="2085834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0B70635-B19A-E547-BD98-1BE7D96B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E591BC3D-A77E-2943-87B6-6441B9634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only occurs in B-cells and the antibody genes are only transcribed and translated in B-cells.  (Think gene regulation).</a:t>
            </a:r>
          </a:p>
          <a:p>
            <a:endParaRPr lang="en-US" altLang="en-US" dirty="0"/>
          </a:p>
          <a:p>
            <a:r>
              <a:rPr lang="en-US" altLang="en-US" dirty="0"/>
              <a:t>Other cells, of course, have the antibody genes/gene segments, but they are left in the </a:t>
            </a:r>
            <a:r>
              <a:rPr lang="en-US" altLang="en-US" u="sng" dirty="0"/>
              <a:t>germline organization</a:t>
            </a:r>
            <a:r>
              <a:rPr lang="en-US" altLang="en-US" dirty="0"/>
              <a:t> (as inherited) in non-B-cells, and are never transcribed.</a:t>
            </a:r>
          </a:p>
        </p:txBody>
      </p:sp>
    </p:spTree>
    <p:extLst>
      <p:ext uri="{BB962C8B-B14F-4D97-AF65-F5344CB8AC3E}">
        <p14:creationId xmlns:p14="http://schemas.microsoft.com/office/powerpoint/2010/main" val="1255189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978F03F-BFF5-1247-B53A-16704DD0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076829B7-23DD-8D42-9520-4AC585E3E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T-cells do something very similar to rearrange gene segments for the genes that make up a protein complex called the T-cell receptor (TCR). (Which Beverly talked about in C</a:t>
            </a:r>
            <a:r>
              <a:rPr lang="en-US" altLang="en-US" u="sng" dirty="0"/>
              <a:t>AR</a:t>
            </a:r>
            <a:r>
              <a:rPr lang="en-US" altLang="en-US" dirty="0"/>
              <a:t>-T-cell therapy).</a:t>
            </a:r>
          </a:p>
          <a:p>
            <a:pPr lvl="1"/>
            <a:r>
              <a:rPr lang="en-US" altLang="en-US" dirty="0"/>
              <a:t>T-cell receptors TCRs=Antigen receptors.</a:t>
            </a:r>
          </a:p>
          <a:p>
            <a:endParaRPr lang="en-US" altLang="en-US" dirty="0"/>
          </a:p>
          <a:p>
            <a:r>
              <a:rPr lang="en-US" altLang="en-US" dirty="0"/>
              <a:t>The TCR allows T-cells to bind to other cells that have been infected with pathogens (such as viruses) and to initiate the killing of these cells. </a:t>
            </a:r>
          </a:p>
          <a:p>
            <a:endParaRPr lang="en-US" altLang="en-US" dirty="0"/>
          </a:p>
          <a:p>
            <a:r>
              <a:rPr lang="en-US" altLang="en-US" dirty="0"/>
              <a:t>T-cells also recognize cancer cells with their TCRs.</a:t>
            </a:r>
          </a:p>
        </p:txBody>
      </p:sp>
    </p:spTree>
    <p:extLst>
      <p:ext uri="{BB962C8B-B14F-4D97-AF65-F5344CB8AC3E}">
        <p14:creationId xmlns:p14="http://schemas.microsoft.com/office/powerpoint/2010/main" val="39382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779E7860-EFE0-3F47-AC42-06E5BA4D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0" name="Content Placeholder 3">
            <a:extLst>
              <a:ext uri="{FF2B5EF4-FFF2-40B4-BE49-F238E27FC236}">
                <a16:creationId xmlns:a16="http://schemas.microsoft.com/office/drawing/2014/main" id="{EC5C60A4-EABB-D44F-A01D-91002C4F9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2" r="-3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214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E59D1DA-D3FE-5440-A42C-C8562787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BCD40-8D64-A34D-A55F-E97171678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43643-A38F-EA49-BF3A-2D3BA2816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301" y="0"/>
            <a:ext cx="5942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5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87F8-89D3-A048-9BBC-B0F7668E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D41A-F3BB-F749-A97F-7FC62F3F3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antibodies---for effective T-cell responses by our immune system, T-cells must make </a:t>
            </a:r>
            <a:r>
              <a:rPr lang="en-US" u="sng" dirty="0"/>
              <a:t>millions+ different TCRs</a:t>
            </a:r>
            <a:r>
              <a:rPr lang="en-US" dirty="0"/>
              <a:t>—and again, we </a:t>
            </a:r>
            <a:r>
              <a:rPr lang="en-US" u="sng" dirty="0"/>
              <a:t>don’t have unique genes encoding millions of different TCR proteins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T-cells use a very similar programmed DNA rearrangement system to combine gene segments in millions of different combinations.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1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D67A-BFE7-254A-86D1-9490DCF7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Pre-transcription of 2 unique TCRs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60FE6-8F23-8C4A-BD17-D06F19D1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72696-1185-CC45-B4E3-8A8BF6B3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825625"/>
            <a:ext cx="10795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38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971C3A34-3C89-1540-AD00-D2D3ACDA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Any other examples?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AF228F4-3487-CA41-95A9-1FF9D4FDB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 many---Some bacterial and protozoan pathogens/parasites, have evolved systems to outwit the host immune system. </a:t>
            </a:r>
          </a:p>
          <a:p>
            <a:endParaRPr lang="en-US" altLang="en-US" dirty="0"/>
          </a:p>
          <a:p>
            <a:r>
              <a:rPr lang="en-US" altLang="en-US" dirty="0"/>
              <a:t>They alter, at the DNA level, genes encoding surface proteins in an attempt to avoid recognition by antibodies.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302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861316F3-6A13-F445-9CFA-DD7A91A2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402FA784-3D04-5A4D-9AE7-F8CB33835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system is called Antigenic Variation.  </a:t>
            </a:r>
          </a:p>
          <a:p>
            <a:r>
              <a:rPr lang="en-US" altLang="en-US">
                <a:hlinkClick r:id="rId2"/>
              </a:rPr>
              <a:t>http://en.wikipedia.org/wiki/Antigenic_variation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r>
              <a:rPr lang="en-US" altLang="en-US"/>
              <a:t>Again---it is an exception to the rule of the central dogma.  For most organisms, for most genes, the recipe you inherit from your “parents” is unchanging.</a:t>
            </a:r>
          </a:p>
        </p:txBody>
      </p:sp>
    </p:spTree>
    <p:extLst>
      <p:ext uri="{BB962C8B-B14F-4D97-AF65-F5344CB8AC3E}">
        <p14:creationId xmlns:p14="http://schemas.microsoft.com/office/powerpoint/2010/main" val="356839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3F896A8B-433E-684B-A51C-AE5B81E4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Ubiquitin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AA5CE61C-991C-0546-B5DA-01C64682B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P53 is not, by any means, the only protein that is marked for destruction by ubiquitin.  As you may have guessed, ubiquitin is a </a:t>
            </a:r>
            <a:r>
              <a:rPr lang="en-US" altLang="en-US" i="1"/>
              <a:t>ubiquitous </a:t>
            </a:r>
            <a:r>
              <a:rPr lang="en-US" altLang="en-US"/>
              <a:t>protein in cells.   It’s general role is protein turn over….making sure proteins don’t linger longer than needed.</a:t>
            </a:r>
          </a:p>
          <a:p>
            <a:r>
              <a:rPr lang="en-US" altLang="en-US">
                <a:hlinkClick r:id="rId2"/>
              </a:rPr>
              <a:t>http://en.wikipedia.org/wiki/Ubiquitin</a:t>
            </a:r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44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BBD3FE21-95C4-0C42-8147-62C2F6A1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EBBF9FE9-0B5E-B140-BBD6-6E68818F8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a series of steps, ubiquitin is attached to proteins, which then marks those proteins for transport to a cellular structure called the </a:t>
            </a:r>
            <a:r>
              <a:rPr lang="en-US" altLang="en-US" b="1" i="1"/>
              <a:t>proteosome</a:t>
            </a:r>
            <a:r>
              <a:rPr lang="en-US" altLang="en-US"/>
              <a:t>. This is a large multiprotein complex that degrades proteins, strips of ubiquitin and recycles amino acids.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CD48E32-0594-E94F-B097-57AE1268C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04" y="3630304"/>
            <a:ext cx="3227696" cy="322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97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2CDD-9271-B64B-ACD9-BB20ACD0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and removal of chemical functional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35AB-2432-3549-A81F-572E81BE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&gt;40 different ways in which proteins can be modified post translation</a:t>
            </a:r>
          </a:p>
          <a:p>
            <a:endParaRPr lang="en-US" dirty="0"/>
          </a:p>
          <a:p>
            <a:pPr lvl="1"/>
            <a:r>
              <a:rPr lang="en-US" sz="3200" dirty="0"/>
              <a:t>Some modifications are permanent, once they are made</a:t>
            </a:r>
          </a:p>
          <a:p>
            <a:pPr lvl="1"/>
            <a:r>
              <a:rPr lang="en-US" sz="3200" dirty="0"/>
              <a:t>Many modifications are reversible making a translated protein alternately active and inactive during the lifetime of the protein. </a:t>
            </a:r>
          </a:p>
          <a:p>
            <a:pPr lvl="2"/>
            <a:r>
              <a:rPr lang="en-US" sz="2800" dirty="0"/>
              <a:t>Recall acetylation and de-acetylation of histones! ---what is the result?</a:t>
            </a:r>
          </a:p>
        </p:txBody>
      </p:sp>
    </p:spTree>
    <p:extLst>
      <p:ext uri="{BB962C8B-B14F-4D97-AF65-F5344CB8AC3E}">
        <p14:creationId xmlns:p14="http://schemas.microsoft.com/office/powerpoint/2010/main" val="17273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57E0-2B00-214B-978E-600EDDA86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9B82B-9ABD-B34B-871C-0F4D0E11E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just saw the one of the most common activation/deactivation mechanisms of proteins that cells use</a:t>
            </a:r>
          </a:p>
          <a:p>
            <a:endParaRPr lang="en-US" sz="3600" dirty="0"/>
          </a:p>
          <a:p>
            <a:pPr lvl="1"/>
            <a:r>
              <a:rPr lang="en-US" sz="3600" dirty="0"/>
              <a:t>Phosphorylation of proteins by </a:t>
            </a:r>
            <a:r>
              <a:rPr lang="en-US" sz="3600" i="1" dirty="0"/>
              <a:t>kinases</a:t>
            </a:r>
          </a:p>
          <a:p>
            <a:pPr lvl="1"/>
            <a:r>
              <a:rPr lang="en-US" sz="3600" dirty="0"/>
              <a:t>Dephosphorylation of proteins by </a:t>
            </a:r>
            <a:r>
              <a:rPr lang="en-US" sz="3600" i="1" dirty="0"/>
              <a:t>phosphatases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99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0749-8989-E94A-AAE6-CB419D2F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HRI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E690-F603-A64E-9087-872B1984D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F51C7-7D6E-DC4D-A4F8-47AAD4EB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521" y="750627"/>
            <a:ext cx="8019024" cy="56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6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6A88-0FFC-F240-AD4C-F4CABE58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 phosphate groups alter the folding of proteins to activate or inactivate them...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0EF6B-8C02-4D4F-9141-EBA323FEE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75556-9356-CC4A-AF97-FCE82D035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70" y="1866900"/>
            <a:ext cx="5602880" cy="41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8B4F5-E39D-8B48-90F0-4B8A8503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35E7C-46D4-5643-8F92-A34606A1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 other ”late” acting gene regulation mechanisms, for some proteins, posttranslational activation/inactivation makes sense!  It is much “cheaper” in terms of cellular energy than expressing them from scratch (transcription) when needed. </a:t>
            </a:r>
          </a:p>
          <a:p>
            <a:endParaRPr lang="en-US" dirty="0"/>
          </a:p>
          <a:p>
            <a:r>
              <a:rPr lang="en-US" dirty="0"/>
              <a:t>These proteins are often needed quickly when the cell receives an external signal…</a:t>
            </a:r>
          </a:p>
        </p:txBody>
      </p:sp>
    </p:spTree>
    <p:extLst>
      <p:ext uri="{BB962C8B-B14F-4D97-AF65-F5344CB8AC3E}">
        <p14:creationId xmlns:p14="http://schemas.microsoft.com/office/powerpoint/2010/main" val="396214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Macintosh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Ubiquitin </vt:lpstr>
      <vt:lpstr>PowerPoint Presentation</vt:lpstr>
      <vt:lpstr>Addition and removal of chemical functional groups</vt:lpstr>
      <vt:lpstr>PowerPoint Presentation</vt:lpstr>
      <vt:lpstr>HRI activation</vt:lpstr>
      <vt:lpstr>In general phosphate groups alter the folding of proteins to activate or inactivate them...</vt:lpstr>
      <vt:lpstr>Why?</vt:lpstr>
      <vt:lpstr>Can Gene regulation happen at the level of DNA?</vt:lpstr>
      <vt:lpstr>So which proteins are we talking about…</vt:lpstr>
      <vt:lpstr>PowerPoint Presentation</vt:lpstr>
      <vt:lpstr>PowerPoint Presentation</vt:lpstr>
      <vt:lpstr>Antibody diversity</vt:lpstr>
      <vt:lpstr>Mechanism?</vt:lpstr>
      <vt:lpstr>Caution…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Pre-transcription of 2 unique TCRs</vt:lpstr>
      <vt:lpstr>Any other examples?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2019-04-29T17:50:31Z</dcterms:created>
  <dcterms:modified xsi:type="dcterms:W3CDTF">2019-04-29T17:51:11Z</dcterms:modified>
</cp:coreProperties>
</file>